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Lato" panose="020F0502020204030203" pitchFamily="34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092810-326A-4588-9919-AE3A8B712EB1}">
  <a:tblStyle styleId="{C4092810-326A-4588-9919-AE3A8B712E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e0925586dd_0_8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e0925586dd_0_8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e0925586dd_0_9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e0925586dd_0_9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e0925586dd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e0925586dd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e0925586dd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e0925586dd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e0925586dd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e0925586dd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9abf877ad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9abf877ad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9abf877add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9abf877add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e0925586dd_0_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e0925586dd_0_8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e0925586dd_0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e0925586dd_0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e0925586dd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e0925586dd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605275" y="1737000"/>
            <a:ext cx="8222100" cy="20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Amenajarea “zonei de odihnă” în aer liber</a:t>
            </a:r>
            <a:endParaRPr sz="32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«Обустройство „зоны отдыха“ на открытом воздухе»</a:t>
            </a:r>
            <a:endParaRPr sz="24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32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2438550" y="2827200"/>
            <a:ext cx="6583800" cy="23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50" dirty="0">
                <a:solidFill>
                  <a:srgbClr val="4A4A4A"/>
                </a:solidFill>
                <a:highlight>
                  <a:srgbClr val="F7F9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Echipa de Proiect: </a:t>
            </a:r>
            <a:endParaRPr sz="1850" dirty="0">
              <a:solidFill>
                <a:srgbClr val="4A4A4A"/>
              </a:solidFill>
              <a:highlight>
                <a:srgbClr val="F7F9F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50" dirty="0">
                <a:solidFill>
                  <a:srgbClr val="4A4A4A"/>
                </a:solidFill>
                <a:highlight>
                  <a:srgbClr val="F7F9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Guboglo Dmitrii-Cordanator metodologic CE </a:t>
            </a:r>
            <a:endParaRPr sz="1850" dirty="0">
              <a:solidFill>
                <a:srgbClr val="4A4A4A"/>
              </a:solidFill>
              <a:highlight>
                <a:srgbClr val="F7F9F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50" dirty="0">
                <a:solidFill>
                  <a:srgbClr val="4A4A4A"/>
                </a:solidFill>
                <a:highlight>
                  <a:srgbClr val="F7F9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membrii CE: Chiosea Elena,</a:t>
            </a:r>
            <a:br>
              <a:rPr lang="ru" sz="1850" dirty="0">
                <a:solidFill>
                  <a:srgbClr val="4A4A4A"/>
                </a:solidFill>
                <a:highlight>
                  <a:srgbClr val="F7F9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850" dirty="0">
                <a:solidFill>
                  <a:srgbClr val="4A4A4A"/>
                </a:solidFill>
                <a:highlight>
                  <a:srgbClr val="F7F9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Cîvîrjîc Daria, Ivanov Ivan</a:t>
            </a:r>
            <a:endParaRPr sz="1850" dirty="0">
              <a:solidFill>
                <a:srgbClr val="4A4A4A"/>
              </a:solidFill>
              <a:highlight>
                <a:srgbClr val="F7F9F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               Chișinău, 2026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1194700" y="414125"/>
            <a:ext cx="6524100" cy="10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dirty="0">
                <a:latin typeface="Times New Roman"/>
                <a:ea typeface="Times New Roman"/>
                <a:cs typeface="Times New Roman"/>
                <a:sym typeface="Times New Roman"/>
              </a:rPr>
              <a:t>Republica Moldova </a:t>
            </a: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dirty="0">
                <a:latin typeface="Times New Roman"/>
                <a:ea typeface="Times New Roman"/>
                <a:cs typeface="Times New Roman"/>
                <a:sym typeface="Times New Roman"/>
              </a:rPr>
              <a:t>Instituția Publică Școala Profesională </a:t>
            </a: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dirty="0">
                <a:latin typeface="Times New Roman"/>
                <a:ea typeface="Times New Roman"/>
                <a:cs typeface="Times New Roman"/>
                <a:sym typeface="Times New Roman"/>
              </a:rPr>
              <a:t>din Ceadîr-Lunga, UTA Găgăuzia</a:t>
            </a: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8" name="Google Shape;88;p13" title="лого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6150" y="14524"/>
            <a:ext cx="1125300" cy="135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51834F-A8D5-2443-1247-4B29ACF0F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45" y="181450"/>
            <a:ext cx="1809154" cy="7998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77975" y="80300"/>
            <a:ext cx="87543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2D47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Rezultat așteptat/Ожидаемый результат</a:t>
            </a:r>
            <a:endParaRPr b="1">
              <a:solidFill>
                <a:srgbClr val="2D473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3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77975" y="773150"/>
            <a:ext cx="8754300" cy="42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800" y="719000"/>
            <a:ext cx="2747275" cy="406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9975" y="726800"/>
            <a:ext cx="2747275" cy="406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2627" y="718988"/>
            <a:ext cx="3169800" cy="401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>
            <a:off x="311700" y="242550"/>
            <a:ext cx="8699700" cy="4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2D4739"/>
              </a:solidFill>
              <a:highlight>
                <a:srgbClr val="F7F9F4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2D4739"/>
              </a:solidFill>
              <a:highlight>
                <a:srgbClr val="F7F9F4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2D4739"/>
              </a:solidFill>
              <a:highlight>
                <a:srgbClr val="F7F9F4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2D4739"/>
              </a:solidFill>
              <a:highlight>
                <a:srgbClr val="F7F9F4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900" b="1">
                <a:solidFill>
                  <a:srgbClr val="2D4739"/>
                </a:solidFill>
                <a:highlight>
                  <a:srgbClr val="F7F9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Vă mulțumim pentru atenție!</a:t>
            </a:r>
            <a:endParaRPr sz="3900" b="1">
              <a:solidFill>
                <a:srgbClr val="2D4739"/>
              </a:solidFill>
              <a:highlight>
                <a:srgbClr val="F7F9F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50">
                <a:solidFill>
                  <a:srgbClr val="4A4A4A"/>
                </a:solidFill>
                <a:highlight>
                  <a:srgbClr val="F7F9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Echipa de Proiect: Guboglo Dmitrii, Chiosea Elena,</a:t>
            </a:r>
            <a:br>
              <a:rPr lang="ru" sz="1850">
                <a:solidFill>
                  <a:srgbClr val="4A4A4A"/>
                </a:solidFill>
                <a:highlight>
                  <a:srgbClr val="F7F9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850">
                <a:solidFill>
                  <a:srgbClr val="4A4A4A"/>
                </a:solidFill>
                <a:highlight>
                  <a:srgbClr val="F7F9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Cîvîrjîc Daria, Ivanov Ivan</a:t>
            </a:r>
            <a:endParaRPr sz="1850">
              <a:solidFill>
                <a:srgbClr val="4A4A4A"/>
              </a:solidFill>
              <a:highlight>
                <a:srgbClr val="F7F9F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ru" sz="1850" b="1">
                <a:solidFill>
                  <a:srgbClr val="4A4A4A"/>
                </a:solidFill>
                <a:highlight>
                  <a:srgbClr val="F7F9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Școala Profesională din mun.Ceadîr-Lunga,UTA Găgăuziya</a:t>
            </a:r>
            <a:endParaRPr sz="1850" b="1">
              <a:solidFill>
                <a:srgbClr val="4A4A4A"/>
              </a:solidFill>
              <a:highlight>
                <a:srgbClr val="F7F9F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850">
              <a:solidFill>
                <a:srgbClr val="4A4A4A"/>
              </a:solidFill>
              <a:highlight>
                <a:srgbClr val="F7F9F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4A4A4A"/>
                </a:solidFill>
                <a:highlight>
                  <a:srgbClr val="F7F9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Contact: dmitrijguboglo104@gmail.com | Tel: 079050818</a:t>
            </a:r>
            <a:endParaRPr sz="1700">
              <a:solidFill>
                <a:srgbClr val="4A4A4A"/>
              </a:solidFill>
              <a:highlight>
                <a:srgbClr val="F7F9F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1200"/>
              </a:spcAft>
              <a:buNone/>
            </a:pP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750" b="1">
                <a:solidFill>
                  <a:srgbClr val="2D4739"/>
                </a:solidFill>
                <a:highlight>
                  <a:srgbClr val="F7F9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Context &amp; Viziune</a:t>
            </a:r>
            <a:endParaRPr sz="3750" b="1">
              <a:solidFill>
                <a:srgbClr val="2D4739"/>
              </a:solidFill>
              <a:highlight>
                <a:srgbClr val="F7F9F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750" b="1">
                <a:solidFill>
                  <a:srgbClr val="2D4739"/>
                </a:solidFill>
                <a:highlight>
                  <a:srgbClr val="F7F9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Контекст и виденье </a:t>
            </a:r>
            <a:endParaRPr sz="3750" b="1">
              <a:solidFill>
                <a:srgbClr val="2D4739"/>
              </a:solidFill>
              <a:highlight>
                <a:srgbClr val="F7F9F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0" b="1">
              <a:solidFill>
                <a:srgbClr val="2D4739"/>
              </a:solidFill>
              <a:highlight>
                <a:srgbClr val="F7F9F4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58">
                <a:solidFill>
                  <a:srgbClr val="4A4A4A"/>
                </a:solidFill>
                <a:highlight>
                  <a:srgbClr val="F7F9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Transformarea spațiului școlar într-un mediu prietenos, funcțional și inspirațional pentru toți cei 584 de elevi.</a:t>
            </a:r>
            <a:endParaRPr sz="2458">
              <a:solidFill>
                <a:srgbClr val="4A4A4A"/>
              </a:solidFill>
              <a:highlight>
                <a:srgbClr val="F7F9F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ru" sz="2458">
                <a:solidFill>
                  <a:srgbClr val="4A4A4A"/>
                </a:solidFill>
                <a:highlight>
                  <a:srgbClr val="F7F9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Преобразование школьного пространства в дружелюбную, функциональную и вдохновляющую среду для всех 584 учеников.</a:t>
            </a:r>
            <a:endParaRPr sz="2458">
              <a:solidFill>
                <a:srgbClr val="4A4A4A"/>
              </a:solidFill>
              <a:highlight>
                <a:srgbClr val="F7F9F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1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311700" y="57100"/>
            <a:ext cx="8520600" cy="619407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190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2D47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Identificarea Problemei/ Выявление проблемы</a:t>
            </a:r>
            <a:endParaRPr b="1" dirty="0">
              <a:solidFill>
                <a:srgbClr val="2D473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3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251225" y="587298"/>
            <a:ext cx="4136400" cy="44991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 b="1" dirty="0">
                <a:solidFill>
                  <a:srgbClr val="88B0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Lipsa Infrastructurii</a:t>
            </a:r>
            <a:endParaRPr sz="6000" b="1" dirty="0">
              <a:solidFill>
                <a:srgbClr val="88B04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8000" b="1" dirty="0">
                <a:solidFill>
                  <a:srgbClr val="4A4A4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În prezent, instituția nu dispune de o zonă acoperită pentru odihna elevilor în aer liber. Din cauza lipsei unui foișor (sau acoperiș de protecție) și a mobilierului adecvat, posibilitățile de recreere sunt limitate.</a:t>
            </a:r>
            <a:endParaRPr lang="en-US" sz="8000" dirty="0">
              <a:solidFill>
                <a:srgbClr val="4A4A4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8000" dirty="0">
                <a:solidFill>
                  <a:srgbClr val="4A4A4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настоящее время в учреждении нет крытой зоны для отдыха учащихся на свежем воздухе. Из-за отсутствия навеса и подходящей мебели возможности для отдыха ограничены. </a:t>
            </a:r>
            <a:endParaRPr sz="8000" dirty="0">
              <a:solidFill>
                <a:srgbClr val="4A4A4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01" name="Google Shape;101;p15"/>
          <p:cNvSpPr txBox="1"/>
          <p:nvPr/>
        </p:nvSpPr>
        <p:spPr>
          <a:xfrm>
            <a:off x="4813544" y="587298"/>
            <a:ext cx="4255500" cy="4246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 b="1" dirty="0">
                <a:solidFill>
                  <a:srgbClr val="88B0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Impact Negativ</a:t>
            </a:r>
            <a:endParaRPr sz="2900" b="1" dirty="0">
              <a:solidFill>
                <a:srgbClr val="88B04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4A4A4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Lipsa unui spațiu de socializare influențează direct starea de bine a elevilor și calitatea timpului liber petrecut în campusul școlar, mai ales pentru cei 180 elevi, </a:t>
            </a:r>
            <a:r>
              <a:rPr lang="ru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care locuiesc în cămin. </a:t>
            </a:r>
            <a:endParaRPr sz="1800" b="1" dirty="0">
              <a:solidFill>
                <a:srgbClr val="4A4A4A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ru" sz="1800" dirty="0">
                <a:solidFill>
                  <a:srgbClr val="4A4A4A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Отсутствие пространства для социализации напрямую влияет на благополучие учащихся и качество времени, проводимого в школьном кампусе, особенно для 180 учеников проживающих в общежитии..</a:t>
            </a:r>
            <a:endParaRPr sz="1800" dirty="0">
              <a:solidFill>
                <a:srgbClr val="4A4A4A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67125" y="80125"/>
            <a:ext cx="8765100" cy="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190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2D4739"/>
                </a:solidFill>
                <a:highlight>
                  <a:srgbClr val="F7F9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Soluția Noastră/Наше решение </a:t>
            </a:r>
            <a:endParaRPr b="1">
              <a:solidFill>
                <a:srgbClr val="2D4739"/>
              </a:solidFill>
              <a:highlight>
                <a:srgbClr val="F7F9F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3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153775" y="632425"/>
            <a:ext cx="5316900" cy="44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29" b="1" dirty="0">
                <a:solidFill>
                  <a:srgbClr val="88B04B"/>
                </a:solidFill>
                <a:highlight>
                  <a:srgbClr val="F7F9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Foișorul Comunității</a:t>
            </a:r>
            <a:endParaRPr sz="2229" b="1" dirty="0">
              <a:solidFill>
                <a:srgbClr val="88B04B"/>
              </a:solidFill>
              <a:highlight>
                <a:srgbClr val="F7F9F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950" b="1" dirty="0">
                <a:solidFill>
                  <a:srgbClr val="4A4A4A"/>
                </a:solidFill>
                <a:highlight>
                  <a:srgbClr val="F7F9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Proiectul prevede construcția unui foișor modern din lemn și metal (3.5x4m), echipat cu bănci și masa rezistente.</a:t>
            </a:r>
            <a:endParaRPr sz="1950" b="1" dirty="0">
              <a:solidFill>
                <a:srgbClr val="4A4A4A"/>
              </a:solidFill>
              <a:highlight>
                <a:srgbClr val="F7F9F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ru" sz="1950" b="1" dirty="0">
                <a:solidFill>
                  <a:srgbClr val="4A4A4A"/>
                </a:solidFill>
                <a:highlight>
                  <a:srgbClr val="F7F9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Acesta va servi ca punct central pentru recreere, socializare și chiar activități educaționale în aer liber, fiind amplasat strategic lângă căminul elevilor.</a:t>
            </a:r>
            <a:endParaRPr sz="1950" b="1" dirty="0">
              <a:solidFill>
                <a:srgbClr val="4A4A4A"/>
              </a:solidFill>
              <a:highlight>
                <a:srgbClr val="F7F9F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ru" sz="2200" b="1" dirty="0">
                <a:solidFill>
                  <a:srgbClr val="88B0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Беседка Общения</a:t>
            </a:r>
            <a:endParaRPr sz="2200" b="1" dirty="0">
              <a:solidFill>
                <a:srgbClr val="88B04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Проект предусматривает строительство современной беседки из дерева и металла (3,5x4 м), оборудованной прочными скамейками и столом.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Она будет служить центральным местом для отдыха, общения и даже образовательных мероприятий на открытом воздухе, размещенной стратегически рядом с общежитием для студентов.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08" name="Google Shape;108;p16" title="беседка 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0675" y="125718"/>
            <a:ext cx="3516800" cy="4838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Sumarul activităților</a:t>
            </a:r>
            <a:endParaRPr/>
          </a:p>
        </p:txBody>
      </p:sp>
      <p:graphicFrame>
        <p:nvGraphicFramePr>
          <p:cNvPr id="114" name="Google Shape;114;p17"/>
          <p:cNvGraphicFramePr/>
          <p:nvPr>
            <p:extLst>
              <p:ext uri="{D42A27DB-BD31-4B8C-83A1-F6EECF244321}">
                <p14:modId xmlns:p14="http://schemas.microsoft.com/office/powerpoint/2010/main" val="3601909382"/>
              </p:ext>
            </p:extLst>
          </p:nvPr>
        </p:nvGraphicFramePr>
        <p:xfrm>
          <a:off x="110850" y="560525"/>
          <a:ext cx="8926000" cy="5501012"/>
        </p:xfrm>
        <a:graphic>
          <a:graphicData uri="http://schemas.openxmlformats.org/drawingml/2006/table">
            <a:tbl>
              <a:tblPr>
                <a:noFill/>
                <a:tableStyleId>{C4092810-326A-4588-9919-AE3A8B712EB1}</a:tableStyleId>
              </a:tblPr>
              <a:tblGrid>
                <a:gridCol w="115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4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16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Denumirea</a:t>
                      </a:r>
                      <a:endParaRPr sz="14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activității</a:t>
                      </a:r>
                      <a:endParaRPr sz="14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Наименование деятельности </a:t>
                      </a:r>
                      <a:endParaRPr sz="1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Locul și perioada desfășurării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место и период проведения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Descriere / Responsabil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Описание/Ответсвеные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5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" sz="14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Planificarea</a:t>
                      </a:r>
                      <a:endParaRPr sz="14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proiectului</a:t>
                      </a:r>
                      <a:endParaRPr sz="14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Планирование проекта </a:t>
                      </a:r>
                      <a:endParaRPr sz="1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Instituție/ aprilie</a:t>
                      </a:r>
                      <a:endParaRPr sz="1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 avut loc ședința asociației elevilor, în cadrul căreia au fost propuse idei pentru proiect. Ulterior, sub îndrumarea curatorului, a fost elaborat un chestionar în baza căruia elevii au selectat prin vot ideea de proiect considerată cea mai actuală.- Guboglo Dmitrii (Cordanator metodologic CE)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Состоялось заседание ассоциации учащихся, на котором были предложены идеи для проекта. В дальнейшем, под руководством куратора, была разработана анкета, на основании которой учащиеся путем голосования выбрали идею проекта, признанную наиболее актуальной».— </a:t>
                      </a:r>
                      <a:r>
                        <a:rPr lang="ru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Губогло Дмитрий (Методический координатор СЕ)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Procurarea </a:t>
                      </a:r>
                      <a:endParaRPr sz="14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materialelor</a:t>
                      </a:r>
                      <a:endParaRPr sz="14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Закупка материалов </a:t>
                      </a:r>
                      <a:endParaRPr sz="1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Aprilie-mai</a:t>
                      </a:r>
                      <a:endParaRPr sz="1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Vor fi achiziționate materialele calitative necesare, vor fi planificate lucrările de construcție și materialele aferente acestora, fiind totodată elaborat graficul de execuție a lucrărilor de construcție.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Будут приобретены необходимые качественные материалы, запланированы строительные работы и сопутствующие материалы, а также разработан график выполнения строительных работ </a:t>
                      </a:r>
                      <a:endParaRPr sz="1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Construcția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foișorului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Строительство 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k-MK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</a:t>
                      </a:r>
                      <a:r>
                        <a:rPr lang="ru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еседки </a:t>
                      </a:r>
                      <a:endParaRPr sz="1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Școala Profesională mun.Ceadîr-Lunga / luna - mai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Întocmirea raportului privind execuția lucrărilor de construcție și darea în exploatare.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Составление отчета о выполнении строительных работ и сдача объекта в эксплуатацию </a:t>
                      </a:r>
                      <a:endParaRPr sz="1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Google Shape;119;p18"/>
          <p:cNvGraphicFramePr/>
          <p:nvPr/>
        </p:nvGraphicFramePr>
        <p:xfrm>
          <a:off x="220625" y="148700"/>
          <a:ext cx="8758825" cy="5058455"/>
        </p:xfrm>
        <a:graphic>
          <a:graphicData uri="http://schemas.openxmlformats.org/drawingml/2006/table">
            <a:tbl>
              <a:tblPr>
                <a:noFill/>
                <a:tableStyleId>{C4092810-326A-4588-9919-AE3A8B712EB1}</a:tableStyleId>
              </a:tblPr>
              <a:tblGrid>
                <a:gridCol w="29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9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1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Amenajarea zonei (flori, decor) 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Благоустройство зоны (цветы, декор)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mai-iunie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Vor fi realizate lucrări de amenajare și înverzire a teritoriului, cu sprijinul elevilor și al cadrelor didactice ale școlii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Будут проведены работы по благоустройству и озеленению территории при поддержке учащихся и педагогического коллектива школы 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3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Implicarea elevilor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Вовлечение учащихся 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Mai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Vor fi desemnați elevi responsabili de conservarea și amenajarea zonei de odihnă. Totodată, în cadrul ședinței consiliului elevilor, va fi prezentat un raport complet privind implementarea proiectului.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Будут назначены учащиеся, ответственные за сохранение и благоустройство зоны отдыха. В то же время на заседании ученического совета будет представлен полный отчет о реализации проекта 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5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Informarea elevilor și a colectivului școli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Информирование учащихся и коллектива школы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Mai-iunie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 finalizarea proiectului, va avea loc o ședință în cadrul căreia membrii echipei de proiect și administratorul bazei tehnico-materiale vor prezenta rezultatele implementării și va fi elaborat un plan de întreținere și conservare a zonei de odihnă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 завершении проекта состоится заседание, на котором члены проектной группы и администратор технико-материальной базы представят результаты реализации, а также будет разработан план по содержанию и сохранению зоны отдыха 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148683" y="155925"/>
            <a:ext cx="8683617" cy="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190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2D47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Perioada de implementare</a:t>
            </a:r>
            <a:r>
              <a:rPr lang="en-GB" b="1" dirty="0">
                <a:solidFill>
                  <a:srgbClr val="2D47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ru-RU" b="1" dirty="0">
                <a:solidFill>
                  <a:srgbClr val="2D47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Период реализации</a:t>
            </a:r>
            <a:r>
              <a:rPr lang="en-GB" b="1" dirty="0">
                <a:solidFill>
                  <a:srgbClr val="2D47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br>
              <a:rPr lang="en-GB" b="1" dirty="0">
                <a:solidFill>
                  <a:srgbClr val="2D47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dirty="0">
              <a:solidFill>
                <a:srgbClr val="2D473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3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381150" y="646075"/>
            <a:ext cx="8922600" cy="41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dirty="0"/>
              <a:t>       </a:t>
            </a:r>
            <a:endParaRPr dirty="0"/>
          </a:p>
        </p:txBody>
      </p:sp>
      <p:cxnSp>
        <p:nvCxnSpPr>
          <p:cNvPr id="126" name="Google Shape;126;p19"/>
          <p:cNvCxnSpPr/>
          <p:nvPr/>
        </p:nvCxnSpPr>
        <p:spPr>
          <a:xfrm>
            <a:off x="576075" y="2678950"/>
            <a:ext cx="8002200" cy="324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9"/>
          <p:cNvSpPr/>
          <p:nvPr/>
        </p:nvSpPr>
        <p:spPr>
          <a:xfrm rot="10800000" flipH="1">
            <a:off x="1496475" y="2073750"/>
            <a:ext cx="487200" cy="498000"/>
          </a:xfrm>
          <a:prstGeom prst="flowChartConnector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2590175" y="2754800"/>
            <a:ext cx="487200" cy="498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14792" y="684893"/>
            <a:ext cx="4322700" cy="1639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88B04B"/>
                </a:solidFill>
                <a:highlight>
                  <a:srgbClr val="F7F9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Mart-Aprilie</a:t>
            </a:r>
            <a:endParaRPr sz="1600" b="1" dirty="0">
              <a:solidFill>
                <a:srgbClr val="88B04B"/>
              </a:solidFill>
              <a:highlight>
                <a:srgbClr val="F7F9F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4A4A4A"/>
                </a:solidFill>
                <a:highlight>
                  <a:srgbClr val="F7F9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Planificare, votarea ideii și aprobarea designului final.</a:t>
            </a:r>
            <a:endParaRPr sz="1600" b="1" dirty="0">
              <a:solidFill>
                <a:srgbClr val="4A4A4A"/>
              </a:solidFill>
              <a:highlight>
                <a:srgbClr val="F7F9F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rgbClr val="4A4A4A"/>
                </a:solidFill>
                <a:highlight>
                  <a:srgbClr val="F7F9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Планирование, голосование за идею и утверждение финального дизайна </a:t>
            </a:r>
            <a:endParaRPr sz="1600" dirty="0">
              <a:solidFill>
                <a:srgbClr val="4A4A4A"/>
              </a:solidFill>
              <a:highlight>
                <a:srgbClr val="F7F9F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1750" dirty="0">
              <a:solidFill>
                <a:srgbClr val="4A4A4A"/>
              </a:solidFill>
              <a:highlight>
                <a:srgbClr val="F7F9F4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148683" y="3296250"/>
            <a:ext cx="4174017" cy="154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88B04B"/>
                </a:solidFill>
                <a:highlight>
                  <a:srgbClr val="F7F9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Mai (Început)</a:t>
            </a:r>
            <a:endParaRPr b="1" dirty="0">
              <a:solidFill>
                <a:srgbClr val="88B04B"/>
              </a:solidFill>
              <a:highlight>
                <a:srgbClr val="F7F9F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4A4A4A"/>
                </a:solidFill>
                <a:highlight>
                  <a:srgbClr val="F7F9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Achiziționarea materialelor și pregătirea terenului.</a:t>
            </a:r>
            <a:endParaRPr sz="1600" b="1" dirty="0">
              <a:solidFill>
                <a:srgbClr val="4A4A4A"/>
              </a:solidFill>
              <a:highlight>
                <a:srgbClr val="F7F9F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ru" sz="1600" dirty="0">
                <a:latin typeface="Times New Roman"/>
                <a:ea typeface="Times New Roman"/>
                <a:cs typeface="Times New Roman"/>
                <a:sym typeface="Times New Roman"/>
              </a:rPr>
              <a:t>«Май (Начало) Закупка материалов и подготовка участка». </a:t>
            </a:r>
            <a:endParaRPr sz="1600" dirty="0">
              <a:solidFill>
                <a:srgbClr val="4A4A4A"/>
              </a:solidFill>
              <a:highlight>
                <a:srgbClr val="F7F9F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19"/>
          <p:cNvSpPr/>
          <p:nvPr/>
        </p:nvSpPr>
        <p:spPr>
          <a:xfrm>
            <a:off x="5800800" y="2235250"/>
            <a:ext cx="487200" cy="454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19"/>
          <p:cNvSpPr/>
          <p:nvPr/>
        </p:nvSpPr>
        <p:spPr>
          <a:xfrm>
            <a:off x="7392525" y="2776388"/>
            <a:ext cx="487200" cy="454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4203600" y="502450"/>
            <a:ext cx="4940400" cy="19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b="1" dirty="0">
                <a:solidFill>
                  <a:srgbClr val="88B04B"/>
                </a:solidFill>
                <a:highlight>
                  <a:srgbClr val="F7F9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Mai (Final)</a:t>
            </a:r>
            <a:endParaRPr sz="2300" b="1" dirty="0">
              <a:solidFill>
                <a:srgbClr val="88B04B"/>
              </a:solidFill>
              <a:highlight>
                <a:srgbClr val="F7F9F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650" b="1" dirty="0">
                <a:solidFill>
                  <a:srgbClr val="4A4A4A"/>
                </a:solidFill>
                <a:highlight>
                  <a:srgbClr val="F7F9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Construcția propriu-zisă a foișorului și montarea băncilor.</a:t>
            </a:r>
            <a:endParaRPr sz="1650" b="1" dirty="0">
              <a:solidFill>
                <a:srgbClr val="4A4A4A"/>
              </a:solidFill>
              <a:highlight>
                <a:srgbClr val="F7F9F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ru" sz="1650" dirty="0">
                <a:solidFill>
                  <a:srgbClr val="4A4A4A"/>
                </a:solidFill>
                <a:highlight>
                  <a:srgbClr val="F7F9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Непосредственное строительство беседки и монтаж скамеек </a:t>
            </a:r>
            <a:endParaRPr sz="1650" dirty="0">
              <a:solidFill>
                <a:srgbClr val="4A4A4A"/>
              </a:solidFill>
              <a:highlight>
                <a:srgbClr val="F7F9F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4831575" y="3231200"/>
            <a:ext cx="4266200" cy="16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88B04B"/>
                </a:solidFill>
                <a:highlight>
                  <a:srgbClr val="F7F9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Iunie</a:t>
            </a:r>
            <a:endParaRPr b="1" dirty="0">
              <a:solidFill>
                <a:srgbClr val="88B04B"/>
              </a:solidFill>
              <a:highlight>
                <a:srgbClr val="F7F9F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4A4A4A"/>
                </a:solidFill>
                <a:highlight>
                  <a:srgbClr val="F7F9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Amenajarea peisagistică (flori) și darea în exploatare.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ru" sz="1600" dirty="0">
                <a:latin typeface="Times New Roman"/>
                <a:ea typeface="Times New Roman"/>
                <a:cs typeface="Times New Roman"/>
                <a:sym typeface="Times New Roman"/>
              </a:rPr>
              <a:t>Ландшафтное обустройство (цветы) и сдача в эксплуатацию </a:t>
            </a:r>
            <a:endParaRPr sz="1600" dirty="0">
              <a:solidFill>
                <a:srgbClr val="4A4A4A"/>
              </a:solidFill>
              <a:highlight>
                <a:srgbClr val="F7F9F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2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153775" y="101775"/>
            <a:ext cx="86784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190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2D4739"/>
                </a:solidFill>
                <a:latin typeface="Arial"/>
                <a:ea typeface="Arial"/>
                <a:cs typeface="Arial"/>
                <a:sym typeface="Arial"/>
              </a:rPr>
              <a:t>Buget </a:t>
            </a:r>
            <a:endParaRPr b="1">
              <a:solidFill>
                <a:srgbClr val="2D47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153900" y="621675"/>
            <a:ext cx="8879100" cy="42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FFFFFF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Categorie Resurse</a:t>
            </a:r>
            <a:endParaRPr sz="1200" b="1">
              <a:solidFill>
                <a:srgbClr val="FFFFFF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1" name="Google Shape;1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5326" y="0"/>
            <a:ext cx="61598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392000" y="112625"/>
            <a:ext cx="84402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190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333" b="1">
                <a:solidFill>
                  <a:srgbClr val="2D47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Impactul scontat asupra comunității de elevi/«Ожидаемое воздействие на ученическое </a:t>
            </a:r>
            <a:r>
              <a:rPr lang="ru" b="1">
                <a:solidFill>
                  <a:srgbClr val="2D47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сообщество» </a:t>
            </a:r>
            <a:endParaRPr b="1">
              <a:solidFill>
                <a:srgbClr val="2D473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0500" lvl="0" indent="0" algn="l" rtl="0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None/>
            </a:pPr>
            <a:endParaRPr b="1">
              <a:solidFill>
                <a:srgbClr val="2D473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0500" lvl="0" indent="0" algn="l" rtl="0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None/>
            </a:pPr>
            <a:endParaRPr b="1">
              <a:solidFill>
                <a:srgbClr val="2D473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0500" lvl="0" indent="0" algn="l" rtl="0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None/>
            </a:pPr>
            <a:endParaRPr b="1">
              <a:solidFill>
                <a:srgbClr val="2D473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3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1"/>
          </p:nvPr>
        </p:nvSpPr>
        <p:spPr>
          <a:xfrm>
            <a:off x="88800" y="978900"/>
            <a:ext cx="9144000" cy="429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A4A4A"/>
              </a:buClr>
              <a:buSzPct val="100000"/>
              <a:buFont typeface="Lato"/>
              <a:buNone/>
            </a:pPr>
            <a:r>
              <a:rPr lang="ru" sz="3230" b="1">
                <a:solidFill>
                  <a:srgbClr val="4A4A4A"/>
                </a:solidFill>
                <a:highlight>
                  <a:srgbClr val="F7F9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Implicare:</a:t>
            </a:r>
            <a:r>
              <a:rPr lang="ru" sz="3230">
                <a:solidFill>
                  <a:srgbClr val="4A4A4A"/>
                </a:solidFill>
                <a:highlight>
                  <a:srgbClr val="F7F9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Creșterea spiritului civic prin participarea activă a elevilor în procesul de construcție și amenajare peisagistică.</a:t>
            </a:r>
            <a:endParaRPr sz="3230">
              <a:solidFill>
                <a:srgbClr val="4A4A4A"/>
              </a:solidFill>
              <a:highlight>
                <a:srgbClr val="F7F9F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ct val="100000"/>
              <a:buFont typeface="Lato"/>
              <a:buNone/>
            </a:pPr>
            <a:r>
              <a:rPr lang="ru" sz="3230" b="1">
                <a:solidFill>
                  <a:srgbClr val="4A4A4A"/>
                </a:solidFill>
                <a:highlight>
                  <a:srgbClr val="F7F9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Участие:</a:t>
            </a:r>
            <a:r>
              <a:rPr lang="ru" sz="3230">
                <a:solidFill>
                  <a:srgbClr val="4A4A4A"/>
                </a:solidFill>
                <a:highlight>
                  <a:srgbClr val="F7F9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Повышение гражданского духа через активное участие учащихся в процессе строительства и ландшафтного оформления.</a:t>
            </a:r>
            <a:endParaRPr sz="3230">
              <a:solidFill>
                <a:srgbClr val="4A4A4A"/>
              </a:solidFill>
              <a:highlight>
                <a:srgbClr val="F7F9F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ct val="100000"/>
              <a:buFont typeface="Times New Roman"/>
              <a:buNone/>
            </a:pPr>
            <a:endParaRPr sz="3230">
              <a:solidFill>
                <a:srgbClr val="4A4A4A"/>
              </a:solidFill>
              <a:highlight>
                <a:srgbClr val="F7F9F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ct val="100000"/>
              <a:buFont typeface="Lato"/>
              <a:buNone/>
            </a:pPr>
            <a:r>
              <a:rPr lang="ru" sz="3230" b="1">
                <a:solidFill>
                  <a:srgbClr val="4A4A4A"/>
                </a:solidFill>
                <a:highlight>
                  <a:srgbClr val="F7F9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Estetică &amp; Mediu:</a:t>
            </a:r>
            <a:r>
              <a:rPr lang="ru" sz="3230">
                <a:solidFill>
                  <a:srgbClr val="4A4A4A"/>
                </a:solidFill>
                <a:highlight>
                  <a:srgbClr val="F7F9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Îmbunătățirea aspectului vizual al școlii prin crearea unei zone verzi cu flori și elemente decorative.</a:t>
            </a:r>
            <a:endParaRPr sz="3230">
              <a:solidFill>
                <a:srgbClr val="4A4A4A"/>
              </a:solidFill>
              <a:highlight>
                <a:srgbClr val="F7F9F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ct val="100000"/>
              <a:buFont typeface="Times New Roman"/>
              <a:buNone/>
            </a:pPr>
            <a:r>
              <a:rPr lang="ru" sz="3230" b="1">
                <a:solidFill>
                  <a:srgbClr val="4A4A4A"/>
                </a:solidFill>
                <a:highlight>
                  <a:srgbClr val="F7F9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Эстетика и окружающая среда:</a:t>
            </a:r>
            <a:r>
              <a:rPr lang="ru" sz="3230">
                <a:solidFill>
                  <a:srgbClr val="4A4A4A"/>
                </a:solidFill>
                <a:highlight>
                  <a:srgbClr val="F7F9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Улучшение визуального вида школы путем создания зеленой зоны с цветами и декоративными элементами</a:t>
            </a:r>
            <a:endParaRPr sz="3230" b="1">
              <a:solidFill>
                <a:srgbClr val="4A4A4A"/>
              </a:solidFill>
              <a:highlight>
                <a:srgbClr val="F7F9F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ct val="100000"/>
              <a:buFont typeface="Times New Roman"/>
              <a:buNone/>
            </a:pPr>
            <a:endParaRPr sz="3230" b="1">
              <a:solidFill>
                <a:srgbClr val="4A4A4A"/>
              </a:solidFill>
              <a:highlight>
                <a:srgbClr val="F7F9F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ct val="100000"/>
              <a:buFont typeface="Times New Roman"/>
              <a:buNone/>
            </a:pPr>
            <a:r>
              <a:rPr lang="ru" sz="3230" b="1">
                <a:solidFill>
                  <a:srgbClr val="4A4A4A"/>
                </a:solidFill>
                <a:highlight>
                  <a:srgbClr val="F7F9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Funcționalitate:</a:t>
            </a:r>
            <a:r>
              <a:rPr lang="ru" sz="3230">
                <a:solidFill>
                  <a:srgbClr val="4A4A4A"/>
                </a:solidFill>
                <a:highlight>
                  <a:srgbClr val="F7F9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Amenajarea unei zone de odihnă complet echipate și funcționale în curtea instituției până în iunie 2026.</a:t>
            </a:r>
            <a:endParaRPr sz="3230">
              <a:solidFill>
                <a:srgbClr val="4A4A4A"/>
              </a:solidFill>
              <a:highlight>
                <a:srgbClr val="F7F9F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ct val="100000"/>
              <a:buFont typeface="Lato"/>
              <a:buNone/>
            </a:pPr>
            <a:r>
              <a:rPr lang="ru" sz="3230" b="1">
                <a:solidFill>
                  <a:srgbClr val="4A4A4A"/>
                </a:solidFill>
                <a:highlight>
                  <a:srgbClr val="F7F9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Функциональность:</a:t>
            </a:r>
            <a:r>
              <a:rPr lang="ru" sz="3230">
                <a:solidFill>
                  <a:srgbClr val="4A4A4A"/>
                </a:solidFill>
                <a:highlight>
                  <a:srgbClr val="F7F9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Обустройство зоны отдыха, полностью оснащенной и функциональной, во дворе учреждения до июня 2026 года.</a:t>
            </a:r>
            <a:endParaRPr sz="3230" b="1">
              <a:solidFill>
                <a:srgbClr val="4A4A4A"/>
              </a:solidFill>
              <a:highlight>
                <a:srgbClr val="F7F9F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31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998</Words>
  <Application>Microsoft Office PowerPoint</Application>
  <PresentationFormat>Экран (16:9)</PresentationFormat>
  <Paragraphs>113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Roboto</vt:lpstr>
      <vt:lpstr>Arial</vt:lpstr>
      <vt:lpstr>Lato</vt:lpstr>
      <vt:lpstr>Times New Roman</vt:lpstr>
      <vt:lpstr>Geometric</vt:lpstr>
      <vt:lpstr>  Amenajarea “zonei de odihnă” în aer liber «Обустройство „зоны отдыха“ на открытом воздухе»  </vt:lpstr>
      <vt:lpstr>Context &amp; Viziune Контекст и виденье   </vt:lpstr>
      <vt:lpstr>Identificarea Problemei/ Выявление проблемы </vt:lpstr>
      <vt:lpstr>Soluția Noastră/Наше решение  </vt:lpstr>
      <vt:lpstr>Sumarul activităților</vt:lpstr>
      <vt:lpstr>Презентация PowerPoint</vt:lpstr>
      <vt:lpstr>Perioada de implementare(Период реализации)  </vt:lpstr>
      <vt:lpstr>Buget  </vt:lpstr>
      <vt:lpstr>Impactul scontat asupra comunității de elevi/«Ожидаемое воздействие на ученическое сообщество»     </vt:lpstr>
      <vt:lpstr>Rezultat așteptat/Ожидаемый результат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Edu Acer37</cp:lastModifiedBy>
  <cp:revision>1</cp:revision>
  <dcterms:modified xsi:type="dcterms:W3CDTF">2026-05-13T05:34:13Z</dcterms:modified>
</cp:coreProperties>
</file>